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8" r:id="rId1"/>
  </p:sldMasterIdLst>
  <p:notesMasterIdLst>
    <p:notesMasterId r:id="rId34"/>
  </p:notesMasterIdLst>
  <p:handoutMasterIdLst>
    <p:handoutMasterId r:id="rId35"/>
  </p:handoutMasterIdLst>
  <p:sldIdLst>
    <p:sldId id="424" r:id="rId2"/>
    <p:sldId id="463" r:id="rId3"/>
    <p:sldId id="564" r:id="rId4"/>
    <p:sldId id="440" r:id="rId5"/>
    <p:sldId id="486" r:id="rId6"/>
    <p:sldId id="544" r:id="rId7"/>
    <p:sldId id="482" r:id="rId8"/>
    <p:sldId id="560" r:id="rId9"/>
    <p:sldId id="483" r:id="rId10"/>
    <p:sldId id="485" r:id="rId11"/>
    <p:sldId id="502" r:id="rId12"/>
    <p:sldId id="563" r:id="rId13"/>
    <p:sldId id="545" r:id="rId14"/>
    <p:sldId id="494" r:id="rId15"/>
    <p:sldId id="556" r:id="rId16"/>
    <p:sldId id="507" r:id="rId17"/>
    <p:sldId id="508" r:id="rId18"/>
    <p:sldId id="509" r:id="rId19"/>
    <p:sldId id="547" r:id="rId20"/>
    <p:sldId id="549" r:id="rId21"/>
    <p:sldId id="550" r:id="rId22"/>
    <p:sldId id="546" r:id="rId23"/>
    <p:sldId id="553" r:id="rId24"/>
    <p:sldId id="558" r:id="rId25"/>
    <p:sldId id="559" r:id="rId26"/>
    <p:sldId id="557" r:id="rId27"/>
    <p:sldId id="561" r:id="rId28"/>
    <p:sldId id="562" r:id="rId29"/>
    <p:sldId id="565" r:id="rId30"/>
    <p:sldId id="566" r:id="rId31"/>
    <p:sldId id="567" r:id="rId32"/>
    <p:sldId id="568" r:id="rId33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98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1616">
          <p15:clr>
            <a:srgbClr val="A4A3A4"/>
          </p15:clr>
        </p15:guide>
        <p15:guide id="5" pos="5601">
          <p15:clr>
            <a:srgbClr val="A4A3A4"/>
          </p15:clr>
        </p15:guide>
        <p15:guide id="6" pos="2901">
          <p15:clr>
            <a:srgbClr val="A4A3A4"/>
          </p15:clr>
        </p15:guide>
        <p15:guide id="7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E"/>
    <a:srgbClr val="0092D0"/>
    <a:srgbClr val="002D6D"/>
    <a:srgbClr val="0092D1"/>
    <a:srgbClr val="00B7EB"/>
    <a:srgbClr val="385D8A"/>
    <a:srgbClr val="6699FF"/>
    <a:srgbClr val="00B7EA"/>
    <a:srgbClr val="00B0F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1123" autoAdjust="0"/>
  </p:normalViewPr>
  <p:slideViewPr>
    <p:cSldViewPr snapToObjects="1">
      <p:cViewPr varScale="1">
        <p:scale>
          <a:sx n="102" d="100"/>
          <a:sy n="102" d="100"/>
        </p:scale>
        <p:origin x="1980" y="114"/>
      </p:cViewPr>
      <p:guideLst>
        <p:guide orient="horz" pos="4319"/>
        <p:guide orient="horz" pos="980"/>
        <p:guide orient="horz" pos="346"/>
        <p:guide orient="horz" pos="1616"/>
        <p:guide pos="5601"/>
        <p:guide pos="2901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notesViewPr>
    <p:cSldViewPr snapToGrid="0" snapToObjects="1" showGuides="1">
      <p:cViewPr varScale="1">
        <p:scale>
          <a:sx n="104" d="100"/>
          <a:sy n="104" d="100"/>
        </p:scale>
        <p:origin x="-2168" y="-10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838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6309A501-0301-4398-965A-6A4A93E447EF}" type="datetime1">
              <a:rPr lang="en-US"/>
              <a:pPr>
                <a:defRPr/>
              </a:pPr>
              <a:t>4/26/2018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838" y="6742692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/>
            </a:lvl1pPr>
          </a:lstStyle>
          <a:p>
            <a:pPr>
              <a:defRPr/>
            </a:pPr>
            <a:fld id="{6B9A137C-6395-42CC-A20B-C17891A09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5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614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4615" y="3372167"/>
            <a:ext cx="7505383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4335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614" y="6744335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311B1BAD-EFC5-4142-A9F0-ADD3DB3AF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50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60000" y="360000"/>
            <a:ext cx="8424000" cy="5292000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0"/>
          <p:cNvSpPr txBox="1">
            <a:spLocks noChangeArrowheads="1"/>
          </p:cNvSpPr>
          <p:nvPr userDrawn="1"/>
        </p:nvSpPr>
        <p:spPr bwMode="auto">
          <a:xfrm>
            <a:off x="504000" y="504000"/>
            <a:ext cx="8064896" cy="33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Self-Evaluation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UNESCO-IHE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Institute for Water Education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9600" b="1" dirty="0" smtClean="0">
                <a:solidFill>
                  <a:srgbClr val="FFFFFF">
                    <a:alpha val="60000"/>
                  </a:srgbClr>
                </a:solidFill>
                <a:latin typeface="Arial" pitchFamily="34" charset="0"/>
                <a:cs typeface="Arial" pitchFamily="34" charset="0"/>
              </a:rPr>
              <a:t>2007-2013</a:t>
            </a:r>
          </a:p>
        </p:txBody>
      </p:sp>
      <p:pic>
        <p:nvPicPr>
          <p:cNvPr id="10" name="Picture 9" descr="UNESCO-IH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883211"/>
            <a:ext cx="2824259" cy="6642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60000" y="360000"/>
            <a:ext cx="8424000" cy="5292000"/>
          </a:xfrm>
          <a:prstGeom prst="rect">
            <a:avLst/>
          </a:prstGeom>
          <a:solidFill>
            <a:srgbClr val="009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UNESCO-IH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883211"/>
            <a:ext cx="2824259" cy="6642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000" y="1512000"/>
            <a:ext cx="8136000" cy="4320480"/>
          </a:xfrm>
        </p:spPr>
        <p:txBody>
          <a:bodyPr tIns="108000" bIns="108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3238" y="548680"/>
            <a:ext cx="8136762" cy="772107"/>
          </a:xfrm>
        </p:spPr>
        <p:txBody>
          <a:bodyPr wrap="none" tIns="108000" bIns="108000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440000"/>
            <a:ext cx="8136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 descr="UNESCO-IHE_LOGO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380864"/>
            <a:ext cx="1224136" cy="28789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60000" y="6192000"/>
            <a:ext cx="8424000" cy="1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363"/>
            <a:ext cx="2368004" cy="551090"/>
          </a:xfrm>
          <a:solidFill>
            <a:srgbClr val="009FEE"/>
          </a:solidFill>
        </p:spPr>
        <p:txBody>
          <a:bodyPr wrap="none" lIns="144000" tIns="72000" rIns="144000" bIns="108000" anchor="t" anchorCtr="0">
            <a:sp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00" y="14400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2" name="Picture 11" descr="UNESCO-IHE_LOGO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380864"/>
            <a:ext cx="1224136" cy="28789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60000" y="6192000"/>
            <a:ext cx="8424000" cy="1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363"/>
            <a:ext cx="2368004" cy="551090"/>
          </a:xfrm>
          <a:solidFill>
            <a:srgbClr val="009FEE"/>
          </a:solidFill>
        </p:spPr>
        <p:txBody>
          <a:bodyPr wrap="none" lIns="144000" tIns="72000" rIns="144000" bIns="108000" anchor="t" anchorCtr="0">
            <a:spAutoFit/>
          </a:bodyPr>
          <a:lstStyle>
            <a:lvl1pPr marL="0" indent="0">
              <a:buNone/>
              <a:defRPr sz="240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ESCO-IHE_LOGO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380864"/>
            <a:ext cx="1224136" cy="28789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60000" y="6192000"/>
            <a:ext cx="8424000" cy="1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UNESCO-IHE_Fascia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-99392"/>
            <a:ext cx="9358313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93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00" y="50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00" y="162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9" r:id="rId2"/>
    <p:sldLayoutId id="2147483970" r:id="rId3"/>
    <p:sldLayoutId id="2147483972" r:id="rId4"/>
    <p:sldLayoutId id="2147483975" r:id="rId5"/>
    <p:sldLayoutId id="2147483976" r:id="rId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612000" indent="-2880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72000" indent="-324000" algn="l" defTabSz="9144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03238" y="548680"/>
            <a:ext cx="8136762" cy="3689829"/>
          </a:xfrm>
        </p:spPr>
        <p:txBody>
          <a:bodyPr wrap="square">
            <a:spAutoFit/>
          </a:bodyPr>
          <a:lstStyle/>
          <a:p>
            <a:r>
              <a:rPr lang="nl-NL" dirty="0" err="1" smtClean="0"/>
              <a:t>AltWater</a:t>
            </a:r>
            <a:r>
              <a:rPr lang="nl-NL" dirty="0" smtClean="0"/>
              <a:t> </a:t>
            </a:r>
            <a:r>
              <a:rPr lang="nl-NL" dirty="0" err="1" smtClean="0"/>
              <a:t>Follower</a:t>
            </a:r>
            <a:r>
              <a:rPr lang="nl-NL" dirty="0" smtClean="0"/>
              <a:t> City Training Workshop</a:t>
            </a:r>
          </a:p>
          <a:p>
            <a:endParaRPr lang="nl-NL" dirty="0" smtClean="0"/>
          </a:p>
          <a:p>
            <a:r>
              <a:rPr lang="nl-NL" dirty="0" err="1" smtClean="0"/>
              <a:t>Introduction</a:t>
            </a:r>
            <a:endParaRPr lang="nl-NL" dirty="0" smtClean="0"/>
          </a:p>
          <a:p>
            <a:endParaRPr lang="nl-NL" dirty="0"/>
          </a:p>
          <a:p>
            <a:r>
              <a:rPr lang="nl-NL" sz="2000" dirty="0" smtClean="0"/>
              <a:t>Surabaya, 02-03 May, 2018</a:t>
            </a:r>
            <a:endParaRPr lang="nl-NL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421691" y="5661248"/>
            <a:ext cx="3218309" cy="1008112"/>
            <a:chOff x="1019174" y="0"/>
            <a:chExt cx="3362325" cy="1133475"/>
          </a:xfrm>
        </p:grpSpPr>
        <p:pic>
          <p:nvPicPr>
            <p:cNvPr id="5" name="Picture 4" descr="Descripción: RO_BZ_Logo_1_RGB_pos_en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1" b="22222"/>
            <a:stretch/>
          </p:blipFill>
          <p:spPr bwMode="auto">
            <a:xfrm>
              <a:off x="1019174" y="0"/>
              <a:ext cx="3362325" cy="1133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076325" y="752475"/>
              <a:ext cx="838200" cy="2711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Funded by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1" y="5662739"/>
            <a:ext cx="3240360" cy="10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b="1" dirty="0" smtClean="0"/>
              <a:t>OVERALL APPROACH</a:t>
            </a:r>
          </a:p>
          <a:p>
            <a:pPr marL="0">
              <a:buNone/>
            </a:pPr>
            <a:endParaRPr lang="en-US" b="1" dirty="0" smtClean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337993" cy="551090"/>
          </a:xfrm>
        </p:spPr>
        <p:txBody>
          <a:bodyPr/>
          <a:lstStyle/>
          <a:p>
            <a:r>
              <a:rPr lang="nl-NL" dirty="0" smtClean="0"/>
              <a:t>PROJECT ACTIVITIES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7369" y="2015735"/>
            <a:ext cx="2223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1. Baseline analysis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45233" y="1877236"/>
            <a:ext cx="32752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2. </a:t>
            </a:r>
            <a:r>
              <a:rPr lang="nl-NL" dirty="0" err="1" smtClean="0"/>
              <a:t>Potential</a:t>
            </a:r>
            <a:r>
              <a:rPr lang="nl-NL" dirty="0" smtClean="0"/>
              <a:t> change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</a:p>
          <a:p>
            <a:pPr algn="ctr"/>
            <a:r>
              <a:rPr lang="nl-NL" dirty="0" err="1" smtClean="0"/>
              <a:t>to</a:t>
            </a:r>
            <a:r>
              <a:rPr lang="nl-NL" dirty="0" smtClean="0"/>
              <a:t> water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demand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86702" y="3314727"/>
            <a:ext cx="35830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3. </a:t>
            </a:r>
            <a:r>
              <a:rPr lang="nl-NL" dirty="0" err="1" smtClean="0"/>
              <a:t>Identification</a:t>
            </a:r>
            <a:r>
              <a:rPr lang="nl-NL" dirty="0" smtClean="0"/>
              <a:t> of </a:t>
            </a:r>
            <a:r>
              <a:rPr lang="nl-NL" dirty="0" err="1" smtClean="0"/>
              <a:t>plausible</a:t>
            </a:r>
            <a:r>
              <a:rPr lang="nl-NL" dirty="0" smtClean="0"/>
              <a:t> </a:t>
            </a:r>
          </a:p>
          <a:p>
            <a:pPr algn="ctr"/>
            <a:r>
              <a:rPr lang="nl-NL" dirty="0" err="1" smtClean="0"/>
              <a:t>alternative</a:t>
            </a:r>
            <a:r>
              <a:rPr lang="nl-NL" dirty="0" smtClean="0"/>
              <a:t> water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8856" y="5014917"/>
            <a:ext cx="448071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5. </a:t>
            </a:r>
            <a:r>
              <a:rPr lang="nl-NL" dirty="0" err="1" smtClean="0"/>
              <a:t>Quantification</a:t>
            </a:r>
            <a:r>
              <a:rPr lang="nl-NL" dirty="0" smtClean="0"/>
              <a:t> of </a:t>
            </a:r>
            <a:r>
              <a:rPr lang="nl-NL" dirty="0" err="1" smtClean="0"/>
              <a:t>contribution</a:t>
            </a:r>
            <a:r>
              <a:rPr lang="nl-NL" dirty="0" smtClean="0"/>
              <a:t> of </a:t>
            </a:r>
          </a:p>
          <a:p>
            <a:pPr algn="ctr"/>
            <a:r>
              <a:rPr lang="nl-NL" dirty="0" err="1" smtClean="0"/>
              <a:t>alternatives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87301" y="3453226"/>
            <a:ext cx="272382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4. Deployment </a:t>
            </a:r>
            <a:r>
              <a:rPr lang="nl-NL" dirty="0" err="1" smtClean="0"/>
              <a:t>scenarios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29259" y="5009497"/>
            <a:ext cx="35702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6. </a:t>
            </a:r>
            <a:r>
              <a:rPr lang="nl-NL" dirty="0" err="1" smtClean="0"/>
              <a:t>Synthesis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communication</a:t>
            </a:r>
            <a:r>
              <a:rPr lang="nl-NL" dirty="0" smtClean="0"/>
              <a:t> </a:t>
            </a:r>
          </a:p>
          <a:p>
            <a:pPr algn="ctr"/>
            <a:r>
              <a:rPr lang="nl-NL" dirty="0" smtClean="0"/>
              <a:t>of </a:t>
            </a:r>
            <a:r>
              <a:rPr lang="nl-NL" dirty="0" err="1" smtClean="0"/>
              <a:t>findings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577029" y="2123973"/>
            <a:ext cx="1768204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6718783" y="2826816"/>
            <a:ext cx="791159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3811124" y="3545559"/>
            <a:ext cx="1375578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689570" y="5245749"/>
            <a:ext cx="655663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400000">
            <a:off x="1855742" y="4323696"/>
            <a:ext cx="1186940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337993" cy="551090"/>
          </a:xfrm>
        </p:spPr>
        <p:txBody>
          <a:bodyPr/>
          <a:lstStyle/>
          <a:p>
            <a:r>
              <a:rPr lang="nl-NL" dirty="0" smtClean="0"/>
              <a:t>PROJECT ACTIVITIES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000" y="1945863"/>
            <a:ext cx="83343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Leader-</a:t>
            </a:r>
            <a:r>
              <a:rPr lang="nl-NL" dirty="0" err="1" smtClean="0"/>
              <a:t>follower</a:t>
            </a:r>
            <a:r>
              <a:rPr lang="nl-NL" dirty="0" smtClean="0"/>
              <a:t> </a:t>
            </a:r>
            <a:r>
              <a:rPr lang="nl-NL" dirty="0" err="1" smtClean="0"/>
              <a:t>city</a:t>
            </a:r>
            <a:r>
              <a:rPr lang="nl-NL" dirty="0" smtClean="0"/>
              <a:t> approach</a:t>
            </a:r>
          </a:p>
          <a:p>
            <a:r>
              <a:rPr lang="nl-NL" dirty="0"/>
              <a:t>	</a:t>
            </a:r>
            <a:endParaRPr lang="nl-NL" dirty="0" smtClean="0"/>
          </a:p>
          <a:p>
            <a:r>
              <a:rPr lang="nl-NL" dirty="0"/>
              <a:t>	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Means </a:t>
            </a:r>
            <a:r>
              <a:rPr lang="nl-NL" dirty="0" err="1"/>
              <a:t>that</a:t>
            </a:r>
            <a:r>
              <a:rPr lang="nl-NL" dirty="0"/>
              <a:t> project </a:t>
            </a:r>
            <a:r>
              <a:rPr lang="nl-NL" dirty="0" err="1"/>
              <a:t>activities</a:t>
            </a:r>
            <a:r>
              <a:rPr lang="nl-NL" dirty="0"/>
              <a:t> are </a:t>
            </a:r>
            <a:r>
              <a:rPr lang="nl-NL" dirty="0" err="1"/>
              <a:t>staggered</a:t>
            </a:r>
            <a:r>
              <a:rPr lang="nl-NL" dirty="0"/>
              <a:t> – leaders </a:t>
            </a:r>
            <a:r>
              <a:rPr lang="nl-NL" dirty="0" err="1"/>
              <a:t>already</a:t>
            </a:r>
            <a:r>
              <a:rPr lang="nl-NL" dirty="0"/>
              <a:t> </a:t>
            </a:r>
            <a:r>
              <a:rPr lang="nl-NL" dirty="0" err="1"/>
              <a:t>started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Promote</a:t>
            </a:r>
            <a:r>
              <a:rPr lang="nl-NL" dirty="0" smtClean="0"/>
              <a:t> </a:t>
            </a:r>
            <a:r>
              <a:rPr lang="nl-NL" dirty="0" err="1" smtClean="0"/>
              <a:t>city-to-city</a:t>
            </a:r>
            <a:r>
              <a:rPr lang="nl-NL" dirty="0" smtClean="0"/>
              <a:t>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cooperation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Share </a:t>
            </a:r>
            <a:r>
              <a:rPr lang="nl-NL" dirty="0" err="1" smtClean="0"/>
              <a:t>experiences</a:t>
            </a:r>
            <a:r>
              <a:rPr lang="nl-NL" dirty="0" smtClean="0"/>
              <a:t>, </a:t>
            </a:r>
            <a:r>
              <a:rPr lang="nl-NL" dirty="0" err="1" smtClean="0"/>
              <a:t>advice</a:t>
            </a:r>
            <a:r>
              <a:rPr lang="nl-NL" dirty="0" smtClean="0"/>
              <a:t>, </a:t>
            </a:r>
            <a:r>
              <a:rPr lang="nl-NL" dirty="0" err="1" smtClean="0"/>
              <a:t>ideas</a:t>
            </a:r>
            <a:r>
              <a:rPr lang="nl-NL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Promote</a:t>
            </a:r>
            <a:r>
              <a:rPr lang="nl-NL" dirty="0" smtClean="0"/>
              <a:t> </a:t>
            </a:r>
            <a:r>
              <a:rPr lang="nl-NL" dirty="0" err="1" smtClean="0"/>
              <a:t>longer</a:t>
            </a:r>
            <a:r>
              <a:rPr lang="nl-NL" dirty="0" smtClean="0"/>
              <a:t> term </a:t>
            </a:r>
            <a:r>
              <a:rPr lang="nl-NL" dirty="0" err="1" smtClean="0"/>
              <a:t>collaboration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9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337993" cy="551090"/>
          </a:xfrm>
        </p:spPr>
        <p:txBody>
          <a:bodyPr/>
          <a:lstStyle/>
          <a:p>
            <a:r>
              <a:rPr lang="nl-NL" dirty="0" smtClean="0"/>
              <a:t>PROJECT ACTIVITIES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1520" y="1340768"/>
          <a:ext cx="864096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3456384"/>
                <a:gridCol w="19442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Activities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 (city-specific)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Partners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Baseline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the current water supply and demand 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TNC data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</a:t>
                      </a:r>
                      <a:endParaRPr lang="en-US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IHE analysis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Potential change scenarios </a:t>
                      </a:r>
                    </a:p>
                    <a:p>
                      <a:pPr algn="l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water supply and 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a suite of development scenarios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</a:t>
                      </a:r>
                      <a:r>
                        <a:rPr lang="en-US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1600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+expertise</a:t>
                      </a:r>
                      <a:endParaRPr lang="en-US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n-US" sz="1600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+IHE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analysis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Identification of plausible </a:t>
                      </a:r>
                    </a:p>
                    <a:p>
                      <a:pPr algn="l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water supply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Define a suite of possible/ available sources and demand types (uses)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</a:t>
                      </a:r>
                      <a:r>
                        <a:rPr lang="en-US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1600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+expertise</a:t>
                      </a:r>
                      <a:endParaRPr lang="en-US" sz="16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City+IHE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analysis</a:t>
                      </a:r>
                      <a:endParaRPr lang="en-US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Deployment 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input data and evaluation criteria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</a:t>
                      </a:r>
                      <a:r>
                        <a:rPr lang="en-US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1600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+expertise</a:t>
                      </a:r>
                      <a:endParaRPr lang="en-US" sz="16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IHE expertise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Quantification of contribution of </a:t>
                      </a:r>
                    </a:p>
                    <a:p>
                      <a:pPr algn="l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alternatives to supply based on scenarios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yield, cost and socio-environmental benefits of alternatives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City+</a:t>
                      </a:r>
                      <a:r>
                        <a:rPr lang="en-US" sz="1600" baseline="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IHE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analysis</a:t>
                      </a:r>
                    </a:p>
                    <a:p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GHD experience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Synthesis and communication </a:t>
                      </a:r>
                    </a:p>
                    <a:p>
                      <a:pPr algn="l"/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decision making and knowledge exchange/dissemination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network</a:t>
                      </a:r>
                    </a:p>
                    <a:p>
                      <a:r>
                        <a:rPr lang="en-US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IHE</a:t>
                      </a:r>
                      <a:r>
                        <a:rPr lang="en-US" sz="16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support</a:t>
                      </a:r>
                      <a:endParaRPr lang="en-U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WELCOME AND AGENDA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RECAP OF THE PROJECT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PROJECT TIMELINE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FORMAT OF THE TRAINING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727103" cy="551090"/>
          </a:xfrm>
        </p:spPr>
        <p:txBody>
          <a:bodyPr/>
          <a:lstStyle/>
          <a:p>
            <a:r>
              <a:rPr lang="nl-NL" dirty="0" smtClean="0"/>
              <a:t>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108956" cy="551090"/>
          </a:xfrm>
        </p:spPr>
        <p:txBody>
          <a:bodyPr/>
          <a:lstStyle/>
          <a:p>
            <a:r>
              <a:rPr lang="nl-NL" dirty="0" smtClean="0"/>
              <a:t>PROJECT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76" t="24801" r="1963" b="13601"/>
          <a:stretch/>
        </p:blipFill>
        <p:spPr>
          <a:xfrm>
            <a:off x="10218" y="1916832"/>
            <a:ext cx="9058279" cy="32403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80112" y="1124744"/>
            <a:ext cx="0" cy="44644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b="1" dirty="0" smtClean="0"/>
              <a:t>YEAR 1 (September 2016-September 2017)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 smtClean="0"/>
          </a:p>
          <a:p>
            <a:pPr marL="33750" indent="-285750"/>
            <a:r>
              <a:rPr lang="en-US" dirty="0" smtClean="0"/>
              <a:t>Clarity on local partners needs and requirements</a:t>
            </a:r>
          </a:p>
          <a:p>
            <a:pPr marL="33750" indent="-285750"/>
            <a:endParaRPr lang="en-US" dirty="0" smtClean="0"/>
          </a:p>
          <a:p>
            <a:pPr marL="33750" indent="-285750"/>
            <a:r>
              <a:rPr lang="en-US" dirty="0" smtClean="0">
                <a:solidFill>
                  <a:srgbClr val="009FEE"/>
                </a:solidFill>
              </a:rPr>
              <a:t>Define baseline urban water supply and demand characteristics </a:t>
            </a:r>
            <a:r>
              <a:rPr lang="en-US" dirty="0" smtClean="0"/>
              <a:t>(Done for lead cities – </a:t>
            </a:r>
            <a:r>
              <a:rPr lang="en-US" b="1" dirty="0" smtClean="0"/>
              <a:t>follower cities now to start in 2018</a:t>
            </a:r>
            <a:r>
              <a:rPr lang="en-US" dirty="0" smtClean="0"/>
              <a:t>)</a:t>
            </a:r>
          </a:p>
          <a:p>
            <a:pPr marL="33750" indent="-285750"/>
            <a:endParaRPr lang="en-US" dirty="0" smtClean="0"/>
          </a:p>
          <a:p>
            <a:pPr marL="33750" indent="-285750"/>
            <a:r>
              <a:rPr lang="en-US" dirty="0" smtClean="0">
                <a:solidFill>
                  <a:srgbClr val="009FEE"/>
                </a:solidFill>
              </a:rPr>
              <a:t>Begin definition on climate and socio-economic development </a:t>
            </a:r>
            <a:r>
              <a:rPr lang="en-US" dirty="0">
                <a:solidFill>
                  <a:srgbClr val="009FEE"/>
                </a:solidFill>
              </a:rPr>
              <a:t>scenarios </a:t>
            </a:r>
            <a:r>
              <a:rPr lang="en-US" dirty="0" smtClean="0">
                <a:solidFill>
                  <a:srgbClr val="009FEE"/>
                </a:solidFill>
              </a:rPr>
              <a:t>– water supply/demand scenarios </a:t>
            </a:r>
            <a:r>
              <a:rPr lang="en-US" dirty="0" smtClean="0"/>
              <a:t>(</a:t>
            </a:r>
            <a:r>
              <a:rPr lang="en-US" b="1" dirty="0" smtClean="0"/>
              <a:t>Ongoing for </a:t>
            </a:r>
            <a:r>
              <a:rPr lang="en-US" b="1" dirty="0"/>
              <a:t>lead cities – follower cities now to start </a:t>
            </a:r>
            <a:r>
              <a:rPr lang="en-US" b="1" dirty="0" smtClean="0"/>
              <a:t>in 2018</a:t>
            </a:r>
            <a:r>
              <a:rPr lang="en-US" dirty="0" smtClean="0"/>
              <a:t>)</a:t>
            </a:r>
            <a:endParaRPr lang="en-US" dirty="0"/>
          </a:p>
          <a:p>
            <a:pPr marL="33750" indent="-285750"/>
            <a:endParaRPr lang="en-US" dirty="0" smtClean="0"/>
          </a:p>
          <a:p>
            <a:pPr marL="33750" indent="-285750"/>
            <a:r>
              <a:rPr lang="en-US" dirty="0" smtClean="0"/>
              <a:t>ONGOING: Launch and maintenance of the </a:t>
            </a:r>
            <a:r>
              <a:rPr lang="en-US" b="1" dirty="0" smtClean="0"/>
              <a:t>Community of Practice</a:t>
            </a:r>
            <a:r>
              <a:rPr lang="en-US" dirty="0" smtClean="0"/>
              <a:t> online platform, website and SDI for partners and other interested parties.</a:t>
            </a: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108956" cy="551090"/>
          </a:xfrm>
        </p:spPr>
        <p:txBody>
          <a:bodyPr/>
          <a:lstStyle/>
          <a:p>
            <a:r>
              <a:rPr lang="nl-NL" dirty="0" smtClean="0"/>
              <a:t>PROJECT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>
              <a:buNone/>
            </a:pPr>
            <a:r>
              <a:rPr lang="en-US" b="1" dirty="0" smtClean="0"/>
              <a:t>YEAR 2 (September 2017-September 2018)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 smtClean="0"/>
          </a:p>
          <a:p>
            <a:pPr marL="33750" indent="-285750"/>
            <a:r>
              <a:rPr lang="en-US" dirty="0" smtClean="0"/>
              <a:t>Continue definition on climate and socio-economic development scenarios and </a:t>
            </a:r>
            <a:r>
              <a:rPr lang="en-US" dirty="0" err="1" smtClean="0"/>
              <a:t>finalise</a:t>
            </a:r>
            <a:r>
              <a:rPr lang="en-US" dirty="0" smtClean="0"/>
              <a:t>/agree on these scenarios early in year 2 (</a:t>
            </a:r>
            <a:r>
              <a:rPr lang="en-US" b="1" dirty="0" smtClean="0"/>
              <a:t>underway for lead cities. Follower cities to start in 2018</a:t>
            </a:r>
            <a:r>
              <a:rPr lang="en-US" dirty="0" smtClean="0"/>
              <a:t>).</a:t>
            </a:r>
          </a:p>
          <a:p>
            <a:pPr marL="33750" indent="-285750"/>
            <a:endParaRPr lang="en-US" dirty="0"/>
          </a:p>
          <a:p>
            <a:pPr marL="33750" indent="-285750"/>
            <a:r>
              <a:rPr lang="en-US" dirty="0" smtClean="0">
                <a:solidFill>
                  <a:srgbClr val="009FEE"/>
                </a:solidFill>
              </a:rPr>
              <a:t>Begin discussions surrounding feasible alternative water systems in each location for leader cities </a:t>
            </a:r>
            <a:r>
              <a:rPr lang="en-US" dirty="0" smtClean="0"/>
              <a:t>(follower cities do this later)</a:t>
            </a:r>
          </a:p>
          <a:p>
            <a:pPr marL="33750" indent="-285750"/>
            <a:endParaRPr lang="en-US" dirty="0"/>
          </a:p>
          <a:p>
            <a:pPr marL="33750" indent="-285750"/>
            <a:r>
              <a:rPr lang="en-US" dirty="0">
                <a:solidFill>
                  <a:srgbClr val="009FEE"/>
                </a:solidFill>
              </a:rPr>
              <a:t>Major effort on analyzing feasible alternative water systems in each location</a:t>
            </a:r>
            <a:r>
              <a:rPr lang="en-US" dirty="0" smtClean="0">
                <a:solidFill>
                  <a:srgbClr val="009FEE"/>
                </a:solidFill>
              </a:rPr>
              <a:t>.</a:t>
            </a:r>
          </a:p>
          <a:p>
            <a:pPr marL="33750" indent="-285750"/>
            <a:endParaRPr lang="en-US" dirty="0"/>
          </a:p>
          <a:p>
            <a:pPr marL="33750" indent="-285750"/>
            <a:r>
              <a:rPr lang="en-US" dirty="0" smtClean="0"/>
              <a:t>Hold training and guidance workshops in ‘follower cities’:</a:t>
            </a:r>
          </a:p>
          <a:p>
            <a:pPr marL="33750" indent="-285750"/>
            <a:endParaRPr lang="en-US" dirty="0"/>
          </a:p>
          <a:p>
            <a:pPr marL="0">
              <a:buNone/>
            </a:pPr>
            <a:r>
              <a:rPr lang="en-US" b="1" dirty="0" smtClean="0"/>
              <a:t>Early year-2: </a:t>
            </a:r>
            <a:r>
              <a:rPr lang="en-US" b="1" dirty="0"/>
              <a:t>leader-follower training workshops under </a:t>
            </a:r>
            <a:r>
              <a:rPr lang="en-US" b="1" dirty="0" smtClean="0"/>
              <a:t>IHE guidance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108956" cy="551090"/>
          </a:xfrm>
        </p:spPr>
        <p:txBody>
          <a:bodyPr/>
          <a:lstStyle/>
          <a:p>
            <a:r>
              <a:rPr lang="nl-NL" dirty="0" smtClean="0"/>
              <a:t>PROJECT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b="1" dirty="0" smtClean="0"/>
              <a:t>YEAR 3 (September 2018-September 2019)</a:t>
            </a:r>
          </a:p>
          <a:p>
            <a:pPr marL="0">
              <a:buNone/>
            </a:pPr>
            <a:endParaRPr lang="en-US" dirty="0"/>
          </a:p>
          <a:p>
            <a:pPr marL="33750" indent="-285750"/>
            <a:r>
              <a:rPr lang="en-US" dirty="0" smtClean="0"/>
              <a:t>Scenarios of deployment potential/social acceptability/etc.</a:t>
            </a:r>
          </a:p>
          <a:p>
            <a:pPr marL="33750" indent="-285750"/>
            <a:endParaRPr lang="en-US" dirty="0" smtClean="0"/>
          </a:p>
          <a:p>
            <a:pPr marL="33750" indent="-285750"/>
            <a:r>
              <a:rPr lang="en-US" dirty="0" smtClean="0"/>
              <a:t>Quantification of the contribution of the identified alternative systems taking into account the climate, socio-economic and alternative system deployment/rollout scenarios.</a:t>
            </a:r>
          </a:p>
          <a:p>
            <a:pPr marL="33750" indent="-285750"/>
            <a:endParaRPr lang="en-US" dirty="0"/>
          </a:p>
          <a:p>
            <a:pPr marL="33750" indent="-285750"/>
            <a:r>
              <a:rPr lang="en-US" dirty="0" smtClean="0"/>
              <a:t>Begin analyzing results with partner input</a:t>
            </a:r>
          </a:p>
          <a:p>
            <a:pPr marL="33750" indent="-285750"/>
            <a:endParaRPr lang="en-US" dirty="0"/>
          </a:p>
          <a:p>
            <a:pPr marL="33750" indent="-285750"/>
            <a:r>
              <a:rPr lang="en-US" dirty="0" smtClean="0"/>
              <a:t>Follower cities (Beira, Gresik) are well in the process – collecting baseline and future data, assessing alternative systems, generating results</a:t>
            </a:r>
          </a:p>
          <a:p>
            <a:pPr marL="0" indent="0">
              <a:buNone/>
            </a:pPr>
            <a:endParaRPr lang="en-US" b="1" dirty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108956" cy="551090"/>
          </a:xfrm>
        </p:spPr>
        <p:txBody>
          <a:bodyPr/>
          <a:lstStyle/>
          <a:p>
            <a:r>
              <a:rPr lang="nl-NL" dirty="0" smtClean="0"/>
              <a:t>PROJECT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b="1" dirty="0" smtClean="0"/>
              <a:t>YEAR 4 (September 2019-September 2020)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b="1" dirty="0" smtClean="0">
                <a:solidFill>
                  <a:srgbClr val="009FEE"/>
                </a:solidFill>
              </a:rPr>
              <a:t>Results </a:t>
            </a:r>
            <a:r>
              <a:rPr lang="en-US" b="1" dirty="0" err="1" smtClean="0">
                <a:solidFill>
                  <a:srgbClr val="009FEE"/>
                </a:solidFill>
              </a:rPr>
              <a:t>analysed</a:t>
            </a:r>
            <a:r>
              <a:rPr lang="en-US" b="1" dirty="0" smtClean="0">
                <a:solidFill>
                  <a:srgbClr val="009FEE"/>
                </a:solidFill>
              </a:rPr>
              <a:t> </a:t>
            </a:r>
            <a:r>
              <a:rPr lang="en-US" dirty="0" smtClean="0"/>
              <a:t>and summarized for input to: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/>
              <a:t>	</a:t>
            </a:r>
            <a:r>
              <a:rPr lang="en-US" dirty="0" smtClean="0"/>
              <a:t>-policy briefs translated to </a:t>
            </a:r>
            <a:r>
              <a:rPr lang="en-US" dirty="0" smtClean="0">
                <a:solidFill>
                  <a:srgbClr val="009FEE"/>
                </a:solidFill>
              </a:rPr>
              <a:t>local language</a:t>
            </a:r>
          </a:p>
          <a:p>
            <a:pPr marL="0">
              <a:buNone/>
            </a:pPr>
            <a:r>
              <a:rPr lang="en-US" dirty="0"/>
              <a:t>	</a:t>
            </a:r>
            <a:r>
              <a:rPr lang="en-US" dirty="0" smtClean="0"/>
              <a:t>-scientific conferences</a:t>
            </a:r>
          </a:p>
          <a:p>
            <a:pPr marL="0">
              <a:buNone/>
            </a:pPr>
            <a:r>
              <a:rPr lang="en-US" dirty="0"/>
              <a:t>	</a:t>
            </a:r>
            <a:r>
              <a:rPr lang="en-US" dirty="0" smtClean="0"/>
              <a:t>-scientific papers (all open-access, partners as authors)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b="1" dirty="0" smtClean="0">
                <a:solidFill>
                  <a:srgbClr val="009FEE"/>
                </a:solidFill>
              </a:rPr>
              <a:t>Final workshops</a:t>
            </a:r>
            <a:r>
              <a:rPr lang="en-US" dirty="0" smtClean="0"/>
              <a:t>: one in each country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/>
              <a:t>	</a:t>
            </a:r>
            <a:r>
              <a:rPr lang="en-US" dirty="0" smtClean="0"/>
              <a:t>-presentation of main findings</a:t>
            </a:r>
          </a:p>
          <a:p>
            <a:pPr marL="0">
              <a:buNone/>
            </a:pPr>
            <a:r>
              <a:rPr lang="en-US" dirty="0" smtClean="0"/>
              <a:t>	-publication of bespoke policy briefs</a:t>
            </a:r>
          </a:p>
          <a:p>
            <a:pPr marL="0">
              <a:buNone/>
            </a:pPr>
            <a:r>
              <a:rPr lang="en-US" dirty="0"/>
              <a:t>	</a:t>
            </a:r>
            <a:r>
              <a:rPr lang="en-US" dirty="0" smtClean="0"/>
              <a:t>-next steps, further rollout and future collaboration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108956" cy="551090"/>
          </a:xfrm>
        </p:spPr>
        <p:txBody>
          <a:bodyPr/>
          <a:lstStyle/>
          <a:p>
            <a:r>
              <a:rPr lang="nl-NL" dirty="0" smtClean="0"/>
              <a:t>PROJECT TIMELINE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b="1" dirty="0" smtClean="0"/>
              <a:t>Note on water quality in </a:t>
            </a:r>
            <a:r>
              <a:rPr lang="en-US" b="1" dirty="0" err="1" smtClean="0"/>
              <a:t>AltWater</a:t>
            </a:r>
            <a:endParaRPr lang="en-US" b="1" dirty="0" smtClean="0"/>
          </a:p>
          <a:p>
            <a:pPr marL="0">
              <a:buNone/>
            </a:pPr>
            <a:endParaRPr lang="en-US" b="1" dirty="0"/>
          </a:p>
          <a:p>
            <a:pPr marL="0">
              <a:buNone/>
            </a:pPr>
            <a:r>
              <a:rPr lang="en-US" dirty="0" err="1" smtClean="0"/>
              <a:t>AltWater</a:t>
            </a:r>
            <a:r>
              <a:rPr lang="en-US" dirty="0" smtClean="0"/>
              <a:t> primarily considers water quantity, however water quality is also critically important and must be considered to some degree. 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US" dirty="0" smtClean="0"/>
              <a:t>The cost of treatment is strongly related to source water quality. Also, water quality must be fit-for-purpose. Therefore some minimum information regarding this will be useful for the project aims:</a:t>
            </a:r>
          </a:p>
          <a:p>
            <a:pPr marL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GB" dirty="0" err="1"/>
              <a:t>i</a:t>
            </a:r>
            <a:r>
              <a:rPr lang="en-GB" dirty="0"/>
              <a:t>) what treatment is carried out and what treatment stages are applied for water </a:t>
            </a:r>
            <a:r>
              <a:rPr lang="en-GB" dirty="0" smtClean="0"/>
              <a:t>supply;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ii) whether these stages differ for different water sources (if applicable), and;</a:t>
            </a:r>
          </a:p>
          <a:p>
            <a:pPr marL="0" indent="0">
              <a:buNone/>
            </a:pPr>
            <a:r>
              <a:rPr lang="en-GB" dirty="0"/>
              <a:t>iii) whether or not water meets minimum national water supply standards for quality, and what your quality assessment procedures </a:t>
            </a:r>
            <a:r>
              <a:rPr lang="en-GB" dirty="0" smtClean="0"/>
              <a:t>are;</a:t>
            </a:r>
          </a:p>
          <a:p>
            <a:pPr marL="0" indent="0">
              <a:buNone/>
            </a:pPr>
            <a:r>
              <a:rPr lang="nl-NL" dirty="0" smtClean="0"/>
              <a:t>iv) </a:t>
            </a:r>
            <a:r>
              <a:rPr lang="nl-NL" dirty="0" err="1" smtClean="0"/>
              <a:t>intended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alternative</a:t>
            </a:r>
            <a:r>
              <a:rPr lang="nl-NL" dirty="0" smtClean="0"/>
              <a:t> water </a:t>
            </a:r>
            <a:r>
              <a:rPr lang="nl-NL" dirty="0" err="1" smtClean="0"/>
              <a:t>supply</a:t>
            </a:r>
            <a:r>
              <a:rPr lang="nl-NL" dirty="0" smtClean="0"/>
              <a:t>.</a:t>
            </a:r>
            <a:endParaRPr lang="en-GB" dirty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endParaRPr lang="en-US" b="1" dirty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2689739" cy="551090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smtClean="0"/>
              <a:t>WORKSHOP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43808" y="2996952"/>
            <a:ext cx="3508553" cy="551090"/>
          </a:xfrm>
        </p:spPr>
        <p:txBody>
          <a:bodyPr/>
          <a:lstStyle/>
          <a:p>
            <a:r>
              <a:rPr lang="nl-NL" dirty="0" smtClean="0"/>
              <a:t>WELOME TO YOU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2689739" cy="551090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/>
              <a:t>WORKSHOP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04000" y="1440000"/>
            <a:ext cx="813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Project assumptions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All through this project a number of assumptions will have to be made. For 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-assumed population growth and socio-economic change</a:t>
            </a:r>
          </a:p>
          <a:p>
            <a:pPr marL="0" indent="0">
              <a:buNone/>
            </a:pPr>
            <a:r>
              <a:rPr lang="en-US" dirty="0" smtClean="0"/>
              <a:t>-assumed uptake of a certain alternative water supply typology</a:t>
            </a:r>
          </a:p>
          <a:p>
            <a:pPr marL="0" indent="0">
              <a:buNone/>
            </a:pPr>
            <a:r>
              <a:rPr lang="en-US" dirty="0" smtClean="0"/>
              <a:t>-assumptions about roof sizes and suitability</a:t>
            </a:r>
          </a:p>
          <a:p>
            <a:pPr marL="0" indent="0">
              <a:buNone/>
            </a:pPr>
            <a:r>
              <a:rPr lang="en-US" dirty="0" smtClean="0"/>
              <a:t>-assumptions about water treatment levels</a:t>
            </a:r>
          </a:p>
          <a:p>
            <a:pPr marL="0" indent="0">
              <a:buNone/>
            </a:pPr>
            <a:r>
              <a:rPr lang="en-US" dirty="0" smtClean="0"/>
              <a:t>-…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come back to this when talking about assessing alterative water sources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2689739" cy="551090"/>
          </a:xfrm>
        </p:spPr>
        <p:txBody>
          <a:bodyPr/>
          <a:lstStyle/>
          <a:p>
            <a:r>
              <a:rPr lang="nl-NL" dirty="0" smtClean="0"/>
              <a:t>THE </a:t>
            </a:r>
            <a:r>
              <a:rPr lang="nl-NL" dirty="0"/>
              <a:t>WORKSHOP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504000" y="1440000"/>
            <a:ext cx="813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Location/scale/mapping/data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For smaller scale/decentralized systems, spatial data is important (e.g. distance to source </a:t>
            </a:r>
            <a:r>
              <a:rPr lang="en-US" dirty="0" smtClean="0">
                <a:sym typeface="Wingdings" panose="05000000000000000000" pitchFamily="2" charset="2"/>
              </a:rPr>
              <a:t> use, costs (transport, energy), topography, etc.).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Always consider: </a:t>
            </a:r>
            <a:r>
              <a:rPr lang="en-US" b="1" dirty="0" smtClean="0">
                <a:sym typeface="Wingdings" panose="05000000000000000000" pitchFamily="2" charset="2"/>
              </a:rPr>
              <a:t>where is the supply? Where is the demand? What are the demands? What are the challenges? (now and future)</a:t>
            </a: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Spatial unit of analysis? Whole city? Contribution of alternative types in each city will differ. Site-specific detail.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Need to clarify this as it affects data collection and the ultimate analysis.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9FEE"/>
                </a:solidFill>
                <a:sym typeface="Wingdings" panose="05000000000000000000" pitchFamily="2" charset="2"/>
              </a:rPr>
              <a:t>Cities to help here in defining needs!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WELCOME AND AGENDA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RECAP OF THE PROJECT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PROJECT TIMELINE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PURPOSE AND FORMAT OF THE TRAINING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727103" cy="551090"/>
          </a:xfrm>
        </p:spPr>
        <p:txBody>
          <a:bodyPr/>
          <a:lstStyle/>
          <a:p>
            <a:r>
              <a:rPr lang="nl-NL" dirty="0" smtClean="0"/>
              <a:t>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Purpose: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To introduce follower cities (Gresik) to </a:t>
            </a:r>
            <a:r>
              <a:rPr lang="en-US" dirty="0" err="1" smtClean="0"/>
              <a:t>AltWater</a:t>
            </a:r>
            <a:r>
              <a:rPr lang="en-US" dirty="0" smtClean="0"/>
              <a:t> and get you started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To get an update from leader cities and for them to share experiences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To have intense discussions on relevant alternative water issues in both locations (Surabaya and Gresik) – ‘</a:t>
            </a:r>
            <a:r>
              <a:rPr lang="en-US" dirty="0" err="1" smtClean="0"/>
              <a:t>intervision</a:t>
            </a:r>
            <a:r>
              <a:rPr lang="en-US" dirty="0" smtClean="0"/>
              <a:t> issues’ 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60000" lvl="1" indent="0">
              <a:buNone/>
            </a:pPr>
            <a:r>
              <a:rPr lang="en-US" dirty="0" smtClean="0"/>
              <a:t>-two </a:t>
            </a:r>
            <a:r>
              <a:rPr lang="en-US" dirty="0" err="1" smtClean="0"/>
              <a:t>intervision</a:t>
            </a:r>
            <a:r>
              <a:rPr lang="en-US" dirty="0" smtClean="0"/>
              <a:t> issues for each city</a:t>
            </a:r>
          </a:p>
          <a:p>
            <a:pPr marL="360000" lvl="1" indent="0">
              <a:buNone/>
            </a:pPr>
            <a:r>
              <a:rPr lang="en-US" dirty="0" smtClean="0"/>
              <a:t>-city representative presents the issue</a:t>
            </a:r>
          </a:p>
          <a:p>
            <a:pPr marL="360000" lvl="1" indent="0">
              <a:buNone/>
            </a:pPr>
            <a:r>
              <a:rPr lang="en-US" dirty="0" smtClean="0"/>
              <a:t>-followed by discussion, ideas, knowledge sharing by all stakeholders.</a:t>
            </a: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4)   To keep the spirit in </a:t>
            </a:r>
            <a:r>
              <a:rPr lang="en-US" dirty="0" err="1" smtClean="0"/>
              <a:t>AltWater</a:t>
            </a:r>
            <a:r>
              <a:rPr lang="en-US" dirty="0"/>
              <a:t> </a:t>
            </a:r>
            <a:r>
              <a:rPr lang="en-US" dirty="0" smtClean="0"/>
              <a:t>going.</a:t>
            </a:r>
            <a:endParaRPr lang="en-US" dirty="0"/>
          </a:p>
          <a:p>
            <a:pPr marL="702900" lvl="1" indent="-3429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643747" cy="551090"/>
          </a:xfrm>
        </p:spPr>
        <p:txBody>
          <a:bodyPr/>
          <a:lstStyle/>
          <a:p>
            <a:r>
              <a:rPr lang="nl-NL" dirty="0" smtClean="0"/>
              <a:t>PURPOSE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What is the general process for follower cities?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Same as for the leader cities. In general: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9FEE"/>
                </a:solidFill>
              </a:rPr>
              <a:t>Baseline analysis </a:t>
            </a:r>
            <a:r>
              <a:rPr lang="en-US" dirty="0" smtClean="0"/>
              <a:t>of water supply and demand in Gresik. What is the situation now? Key issues? Institutional framework?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What are </a:t>
            </a:r>
            <a:r>
              <a:rPr lang="en-US" b="1" dirty="0" smtClean="0">
                <a:solidFill>
                  <a:srgbClr val="009FEE"/>
                </a:solidFill>
              </a:rPr>
              <a:t>expected water supply and demand changes</a:t>
            </a:r>
            <a:r>
              <a:rPr lang="en-US" dirty="0" smtClean="0">
                <a:solidFill>
                  <a:srgbClr val="009FEE"/>
                </a:solidFill>
              </a:rPr>
              <a:t> </a:t>
            </a:r>
            <a:r>
              <a:rPr lang="en-US" dirty="0" smtClean="0"/>
              <a:t>by 2030? Major points for consideration?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9FEE"/>
                </a:solidFill>
              </a:rPr>
              <a:t>Assessment/identification of potential alternative water sources</a:t>
            </a:r>
          </a:p>
          <a:p>
            <a:pPr marL="342900" indent="-342900">
              <a:buAutoNum type="arabicParenR"/>
            </a:pPr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9FEE"/>
                </a:solidFill>
              </a:rPr>
              <a:t>Deployment/uptake scenarios</a:t>
            </a:r>
          </a:p>
          <a:p>
            <a:pPr marL="342900" indent="-342900">
              <a:buAutoNum type="arabicParenR"/>
            </a:pPr>
            <a:endParaRPr lang="en-US" b="1" dirty="0" smtClean="0"/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9FEE"/>
                </a:solidFill>
              </a:rPr>
              <a:t>Quantification</a:t>
            </a:r>
            <a:r>
              <a:rPr lang="en-US" dirty="0" smtClean="0">
                <a:solidFill>
                  <a:srgbClr val="009FEE"/>
                </a:solidFill>
              </a:rPr>
              <a:t> </a:t>
            </a:r>
            <a:r>
              <a:rPr lang="en-US" dirty="0" smtClean="0"/>
              <a:t>of potential contribution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r>
              <a:rPr lang="en-US" b="1" dirty="0" smtClean="0">
                <a:solidFill>
                  <a:srgbClr val="009FEE"/>
                </a:solidFill>
              </a:rPr>
              <a:t>Summary</a:t>
            </a:r>
            <a:r>
              <a:rPr lang="en-US" dirty="0" smtClean="0">
                <a:solidFill>
                  <a:srgbClr val="009FEE"/>
                </a:solidFill>
              </a:rPr>
              <a:t> </a:t>
            </a:r>
            <a:r>
              <a:rPr lang="en-US" dirty="0" smtClean="0"/>
              <a:t>and relevance for local water supply policy.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643747" cy="551090"/>
          </a:xfrm>
        </p:spPr>
        <p:txBody>
          <a:bodyPr/>
          <a:lstStyle/>
          <a:p>
            <a:r>
              <a:rPr lang="nl-NL" dirty="0" smtClean="0"/>
              <a:t>PURPOSE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None/>
            </a:pPr>
            <a:r>
              <a:rPr lang="en-US" b="1" dirty="0" smtClean="0"/>
              <a:t>OVERALL APPROACH</a:t>
            </a:r>
          </a:p>
          <a:p>
            <a:pPr marL="0">
              <a:buNone/>
            </a:pPr>
            <a:endParaRPr lang="en-US" b="1" dirty="0" smtClean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4407196" cy="551090"/>
          </a:xfrm>
        </p:spPr>
        <p:txBody>
          <a:bodyPr/>
          <a:lstStyle/>
          <a:p>
            <a:r>
              <a:rPr lang="nl-NL" dirty="0" smtClean="0"/>
              <a:t>PROJECT ACTIVITIES RECAP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7369" y="2015735"/>
            <a:ext cx="2223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1. Baseline analysis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45233" y="1877236"/>
            <a:ext cx="32752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2. </a:t>
            </a:r>
            <a:r>
              <a:rPr lang="nl-NL" dirty="0" err="1" smtClean="0"/>
              <a:t>Potential</a:t>
            </a:r>
            <a:r>
              <a:rPr lang="nl-NL" dirty="0" smtClean="0"/>
              <a:t> change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</a:p>
          <a:p>
            <a:pPr algn="ctr"/>
            <a:r>
              <a:rPr lang="nl-NL" dirty="0" err="1" smtClean="0"/>
              <a:t>to</a:t>
            </a:r>
            <a:r>
              <a:rPr lang="nl-NL" dirty="0" smtClean="0"/>
              <a:t> water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demand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86702" y="3314727"/>
            <a:ext cx="35830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3. </a:t>
            </a:r>
            <a:r>
              <a:rPr lang="nl-NL" dirty="0" err="1" smtClean="0"/>
              <a:t>Identification</a:t>
            </a:r>
            <a:r>
              <a:rPr lang="nl-NL" dirty="0" smtClean="0"/>
              <a:t> of </a:t>
            </a:r>
            <a:r>
              <a:rPr lang="nl-NL" dirty="0" err="1" smtClean="0"/>
              <a:t>plausible</a:t>
            </a:r>
            <a:r>
              <a:rPr lang="nl-NL" dirty="0" smtClean="0"/>
              <a:t> </a:t>
            </a:r>
          </a:p>
          <a:p>
            <a:pPr algn="ctr"/>
            <a:r>
              <a:rPr lang="nl-NL" dirty="0" err="1" smtClean="0"/>
              <a:t>alternative</a:t>
            </a:r>
            <a:r>
              <a:rPr lang="nl-NL" dirty="0" smtClean="0"/>
              <a:t> water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solutions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8856" y="5014917"/>
            <a:ext cx="448071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5. </a:t>
            </a:r>
            <a:r>
              <a:rPr lang="nl-NL" dirty="0" err="1" smtClean="0"/>
              <a:t>Quantification</a:t>
            </a:r>
            <a:r>
              <a:rPr lang="nl-NL" dirty="0" smtClean="0"/>
              <a:t> of </a:t>
            </a:r>
            <a:r>
              <a:rPr lang="nl-NL" dirty="0" err="1" smtClean="0"/>
              <a:t>contribution</a:t>
            </a:r>
            <a:r>
              <a:rPr lang="nl-NL" dirty="0" smtClean="0"/>
              <a:t> of </a:t>
            </a:r>
          </a:p>
          <a:p>
            <a:pPr algn="ctr"/>
            <a:r>
              <a:rPr lang="nl-NL" dirty="0" err="1" smtClean="0"/>
              <a:t>alternatives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supply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scenarios</a:t>
            </a:r>
            <a:r>
              <a:rPr lang="nl-NL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87301" y="3453226"/>
            <a:ext cx="272382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4. Deployment </a:t>
            </a:r>
            <a:r>
              <a:rPr lang="nl-NL" dirty="0" err="1" smtClean="0"/>
              <a:t>scenarios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29259" y="5009497"/>
            <a:ext cx="35702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6. </a:t>
            </a:r>
            <a:r>
              <a:rPr lang="nl-NL" dirty="0" err="1" smtClean="0"/>
              <a:t>Synthesis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communication</a:t>
            </a:r>
            <a:r>
              <a:rPr lang="nl-NL" dirty="0" smtClean="0"/>
              <a:t> </a:t>
            </a:r>
          </a:p>
          <a:p>
            <a:pPr algn="ctr"/>
            <a:r>
              <a:rPr lang="nl-NL" dirty="0" smtClean="0"/>
              <a:t>of </a:t>
            </a:r>
            <a:r>
              <a:rPr lang="nl-NL" dirty="0" err="1" smtClean="0"/>
              <a:t>findings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>
            <a:off x="3577029" y="2123973"/>
            <a:ext cx="1768204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00000">
            <a:off x="6718783" y="2826816"/>
            <a:ext cx="791159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3811124" y="3545559"/>
            <a:ext cx="1375578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689570" y="5245749"/>
            <a:ext cx="655663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5400000">
            <a:off x="1855742" y="4323696"/>
            <a:ext cx="1186940" cy="184666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Format of this workshop: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Strong focus on city-to-city learning, exchange of knowledge and experience, and discussion.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few ‘information’ sessions in between.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Summary wrap up and discussion on the last 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Focus is on the cities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540706" cy="551090"/>
          </a:xfrm>
        </p:spPr>
        <p:txBody>
          <a:bodyPr/>
          <a:lstStyle/>
          <a:p>
            <a:r>
              <a:rPr lang="nl-NL" dirty="0" smtClean="0"/>
              <a:t>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City-to-city learning ‘</a:t>
            </a:r>
            <a:r>
              <a:rPr lang="en-US" b="1" dirty="0" err="1" smtClean="0"/>
              <a:t>intervision</a:t>
            </a:r>
            <a:r>
              <a:rPr lang="en-US" b="1" dirty="0" smtClean="0"/>
              <a:t>’ sessions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We asked each city to bring two </a:t>
            </a:r>
            <a:r>
              <a:rPr lang="en-US" dirty="0" err="1" smtClean="0"/>
              <a:t>AltWater</a:t>
            </a:r>
            <a:r>
              <a:rPr lang="en-US" dirty="0" smtClean="0"/>
              <a:t> relevant ‘</a:t>
            </a:r>
            <a:r>
              <a:rPr lang="en-US" dirty="0" err="1" smtClean="0"/>
              <a:t>intervision</a:t>
            </a:r>
            <a:r>
              <a:rPr lang="en-US" dirty="0" smtClean="0"/>
              <a:t> issues’ for joint group discussion (4 issues in total).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Each city will briefly present an issue for discussion (20 minutes)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presenting city will discuss the issue with the other city in an open forum: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-what are common/different experiences of the issue?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-have approaches been adopted to try and solve the issue?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-what were positive and negative aspects of these approaches?</a:t>
            </a:r>
          </a:p>
          <a:p>
            <a:pPr marL="0" indent="0">
              <a:buNone/>
            </a:pPr>
            <a:r>
              <a:rPr lang="en-US" dirty="0" smtClean="0"/>
              <a:t>	-conclusions and recommendations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summarise</a:t>
            </a:r>
            <a:r>
              <a:rPr lang="en-US" dirty="0" smtClean="0"/>
              <a:t> main findings – 1 page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 you to Berry </a:t>
            </a:r>
            <a:r>
              <a:rPr lang="en-US" dirty="0" err="1" smtClean="0"/>
              <a:t>Gersonius</a:t>
            </a:r>
            <a:r>
              <a:rPr lang="en-US" dirty="0" smtClean="0"/>
              <a:t> (IHE) for help with this concept.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540706" cy="551090"/>
          </a:xfrm>
        </p:spPr>
        <p:txBody>
          <a:bodyPr/>
          <a:lstStyle/>
          <a:p>
            <a:r>
              <a:rPr lang="nl-NL" dirty="0" smtClean="0"/>
              <a:t>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City-to-city learning sessions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The idea is for facilitated joint and co-creation of knowledge and ideas, and to share experiences relevant to each other in </a:t>
            </a:r>
            <a:r>
              <a:rPr lang="en-US" dirty="0" err="1" smtClean="0"/>
              <a:t>AltWater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aims to foster collaboration in the project so cities can help each other in the </a:t>
            </a:r>
            <a:r>
              <a:rPr lang="en-US" dirty="0" err="1" smtClean="0"/>
              <a:t>AltWater</a:t>
            </a:r>
            <a:r>
              <a:rPr lang="en-US" dirty="0" smtClean="0"/>
              <a:t>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Hope to generate longer-duration (after </a:t>
            </a:r>
            <a:r>
              <a:rPr lang="en-US" dirty="0" err="1" smtClean="0"/>
              <a:t>AltWater</a:t>
            </a:r>
            <a:r>
              <a:rPr lang="en-US" dirty="0" smtClean="0"/>
              <a:t>) collaboration between cities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540706" cy="551090"/>
          </a:xfrm>
        </p:spPr>
        <p:txBody>
          <a:bodyPr/>
          <a:lstStyle/>
          <a:p>
            <a:r>
              <a:rPr lang="nl-NL" dirty="0" smtClean="0"/>
              <a:t>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City-to-city learning sessions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Purpose</a:t>
            </a:r>
            <a:r>
              <a:rPr lang="en-US" dirty="0"/>
              <a:t>: </a:t>
            </a:r>
            <a:r>
              <a:rPr lang="en-US" dirty="0" smtClean="0"/>
              <a:t>S</a:t>
            </a:r>
            <a:r>
              <a:rPr lang="en-GB" dirty="0" err="1" smtClean="0"/>
              <a:t>omeone</a:t>
            </a:r>
            <a:r>
              <a:rPr lang="en-GB" dirty="0" smtClean="0"/>
              <a:t> </a:t>
            </a:r>
            <a:r>
              <a:rPr lang="en-GB" dirty="0"/>
              <a:t>brings an issue and others "question" the problem owner. The provider of the problem / question </a:t>
            </a:r>
            <a:r>
              <a:rPr lang="en-GB" dirty="0" smtClean="0"/>
              <a:t>tells </a:t>
            </a:r>
            <a:r>
              <a:rPr lang="en-GB" dirty="0"/>
              <a:t>about the </a:t>
            </a:r>
            <a:r>
              <a:rPr lang="en-GB" dirty="0" smtClean="0"/>
              <a:t>situation. Participants </a:t>
            </a:r>
            <a:r>
              <a:rPr lang="en-GB" dirty="0"/>
              <a:t>ask </a:t>
            </a:r>
            <a:r>
              <a:rPr lang="en-GB" dirty="0" smtClean="0"/>
              <a:t>them and get answers, and </a:t>
            </a:r>
            <a:r>
              <a:rPr lang="en-GB" dirty="0"/>
              <a:t>form </a:t>
            </a:r>
            <a:r>
              <a:rPr lang="en-GB" dirty="0" smtClean="0"/>
              <a:t>understanding </a:t>
            </a:r>
            <a:r>
              <a:rPr lang="en-GB" dirty="0"/>
              <a:t>of the problem. When the participants have sufficient information, they are done asking. At that moment, a new situation has arisen</a:t>
            </a:r>
            <a:r>
              <a:rPr lang="en-GB" dirty="0" smtClean="0"/>
              <a:t>:</a:t>
            </a:r>
          </a:p>
          <a:p>
            <a:pPr lvl="0"/>
            <a:endParaRPr lang="en-GB" sz="1600" dirty="0"/>
          </a:p>
          <a:p>
            <a:pPr lvl="1"/>
            <a:r>
              <a:rPr lang="en-GB" dirty="0" smtClean="0"/>
              <a:t>Participants </a:t>
            </a:r>
            <a:r>
              <a:rPr lang="en-GB" dirty="0"/>
              <a:t>have developed a </a:t>
            </a:r>
            <a:r>
              <a:rPr lang="en-GB" i="1" dirty="0"/>
              <a:t>vision</a:t>
            </a:r>
            <a:r>
              <a:rPr lang="en-GB" dirty="0"/>
              <a:t> of the problem of the one who introduced it</a:t>
            </a:r>
            <a:r>
              <a:rPr lang="en-GB" dirty="0" smtClean="0"/>
              <a:t>;</a:t>
            </a:r>
          </a:p>
          <a:p>
            <a:pPr lvl="1"/>
            <a:endParaRPr lang="en-GB" sz="1600" dirty="0"/>
          </a:p>
          <a:p>
            <a:pPr lvl="1"/>
            <a:r>
              <a:rPr lang="en-GB" dirty="0"/>
              <a:t>The problem owner has given answers to the questions, or </a:t>
            </a:r>
            <a:r>
              <a:rPr lang="en-GB" i="1" dirty="0"/>
              <a:t>another insight </a:t>
            </a:r>
            <a:r>
              <a:rPr lang="en-GB" dirty="0"/>
              <a:t>into the question</a:t>
            </a:r>
            <a:r>
              <a:rPr lang="en-GB" dirty="0" smtClean="0"/>
              <a:t>.</a:t>
            </a:r>
          </a:p>
          <a:p>
            <a:pPr lvl="1"/>
            <a:endParaRPr lang="en-GB" sz="1600" dirty="0"/>
          </a:p>
          <a:p>
            <a:r>
              <a:rPr lang="en-US" dirty="0" smtClean="0"/>
              <a:t>By </a:t>
            </a:r>
            <a:r>
              <a:rPr lang="en-US" dirty="0"/>
              <a:t>asking and exploring another relationship to the problem arises. </a:t>
            </a:r>
            <a:r>
              <a:rPr lang="en-US" dirty="0" smtClean="0"/>
              <a:t>The </a:t>
            </a:r>
            <a:r>
              <a:rPr lang="en-US" dirty="0"/>
              <a:t>basic technique of </a:t>
            </a:r>
            <a:r>
              <a:rPr lang="en-US" dirty="0" err="1"/>
              <a:t>intervision</a:t>
            </a:r>
            <a:r>
              <a:rPr lang="en-US" dirty="0"/>
              <a:t> is therefore actively listening, asking, listening, summarizing and asking questions</a:t>
            </a:r>
            <a:endParaRPr lang="en-GB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540706" cy="551090"/>
          </a:xfrm>
        </p:spPr>
        <p:txBody>
          <a:bodyPr/>
          <a:lstStyle/>
          <a:p>
            <a:r>
              <a:rPr lang="nl-NL" dirty="0" smtClean="0"/>
              <a:t>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WELCOME AND AGENDA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RECAP OF THE PROJECT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PROJECT TIMELINE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PURPOSE AND FORMAT OF THE TRAINING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727103" cy="551090"/>
          </a:xfrm>
        </p:spPr>
        <p:txBody>
          <a:bodyPr/>
          <a:lstStyle/>
          <a:p>
            <a:r>
              <a:rPr lang="nl-NL" dirty="0" smtClean="0"/>
              <a:t>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City-to-city learning sessions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Topic</a:t>
            </a:r>
            <a:r>
              <a:rPr lang="en-US" dirty="0"/>
              <a:t>:</a:t>
            </a:r>
            <a:r>
              <a:rPr lang="en-US" sz="1600" dirty="0"/>
              <a:t> </a:t>
            </a:r>
            <a:r>
              <a:rPr lang="en-US" dirty="0"/>
              <a:t>Each participant </a:t>
            </a:r>
            <a:r>
              <a:rPr lang="en-US" dirty="0" smtClean="0"/>
              <a:t>brings a relevant problem. </a:t>
            </a:r>
            <a:r>
              <a:rPr lang="en-US" dirty="0"/>
              <a:t>The </a:t>
            </a:r>
            <a:r>
              <a:rPr lang="en-US" dirty="0" smtClean="0"/>
              <a:t>problem/challenge </a:t>
            </a:r>
            <a:r>
              <a:rPr lang="en-US" dirty="0"/>
              <a:t>should be simple/concrete and </a:t>
            </a:r>
            <a:r>
              <a:rPr lang="en-US" dirty="0" smtClean="0"/>
              <a:t>be relevant to </a:t>
            </a:r>
            <a:r>
              <a:rPr lang="en-US" dirty="0" err="1" smtClean="0"/>
              <a:t>AltWater</a:t>
            </a:r>
            <a:r>
              <a:rPr lang="en-US" dirty="0" smtClean="0"/>
              <a:t>. </a:t>
            </a:r>
            <a:endParaRPr lang="nl-NL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/>
              <a:t>Innovations for C2C learning </a:t>
            </a:r>
            <a:r>
              <a:rPr lang="en-US" dirty="0" smtClean="0"/>
              <a:t>with respect to </a:t>
            </a:r>
            <a:r>
              <a:rPr lang="nl-NL" dirty="0" err="1" smtClean="0"/>
              <a:t>alternative</a:t>
            </a:r>
            <a:r>
              <a:rPr lang="nl-NL" dirty="0" smtClean="0"/>
              <a:t> water </a:t>
            </a:r>
            <a:r>
              <a:rPr lang="nl-NL" dirty="0" err="1" smtClean="0"/>
              <a:t>supply</a:t>
            </a:r>
            <a:r>
              <a:rPr lang="nl-NL" dirty="0" smtClean="0"/>
              <a:t> sources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Shared </a:t>
            </a:r>
            <a:r>
              <a:rPr lang="nl-NL" dirty="0" err="1" smtClean="0"/>
              <a:t>experiences</a:t>
            </a:r>
            <a:r>
              <a:rPr lang="nl-NL" dirty="0" smtClean="0"/>
              <a:t> – co-</a:t>
            </a:r>
            <a:r>
              <a:rPr lang="nl-NL" dirty="0" err="1" smtClean="0"/>
              <a:t>learning</a:t>
            </a:r>
            <a:endParaRPr lang="en-GB" dirty="0"/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540706" cy="551090"/>
          </a:xfrm>
        </p:spPr>
        <p:txBody>
          <a:bodyPr/>
          <a:lstStyle/>
          <a:p>
            <a:r>
              <a:rPr lang="nl-NL" dirty="0" smtClean="0"/>
              <a:t>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City-to-city learning sessions</a:t>
            </a:r>
          </a:p>
          <a:p>
            <a:pPr marL="0" indent="0">
              <a:buNone/>
            </a:pPr>
            <a:endParaRPr lang="en-US" b="1" dirty="0" smtClean="0"/>
          </a:p>
          <a:p>
            <a:pPr lvl="0"/>
            <a:r>
              <a:rPr lang="en-US" b="1" dirty="0"/>
              <a:t>Steps</a:t>
            </a:r>
            <a:r>
              <a:rPr lang="en-US" dirty="0"/>
              <a:t>: </a:t>
            </a:r>
            <a:endParaRPr lang="en-US" dirty="0" smtClean="0"/>
          </a:p>
          <a:p>
            <a:pPr lvl="0"/>
            <a:endParaRPr lang="en-US" dirty="0" smtClean="0"/>
          </a:p>
          <a:p>
            <a:pPr marL="666900" lvl="1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9FEE"/>
                </a:solidFill>
              </a:rPr>
              <a:t>Presenting </a:t>
            </a:r>
            <a:r>
              <a:rPr lang="en-US" b="1" dirty="0">
                <a:solidFill>
                  <a:srgbClr val="009FEE"/>
                </a:solidFill>
              </a:rPr>
              <a:t>problem</a:t>
            </a:r>
            <a:r>
              <a:rPr lang="en-US" b="1" dirty="0"/>
              <a:t>:</a:t>
            </a:r>
            <a:r>
              <a:rPr lang="en-US" dirty="0"/>
              <a:t> The Problem Presenter (PP) briefly describes the situation </a:t>
            </a:r>
            <a:r>
              <a:rPr lang="en-US" dirty="0" smtClean="0"/>
              <a:t>and </a:t>
            </a:r>
            <a:r>
              <a:rPr lang="en-US" dirty="0"/>
              <a:t>formulates the question or </a:t>
            </a:r>
            <a:r>
              <a:rPr lang="en-US" dirty="0" smtClean="0"/>
              <a:t>challenge (20 mins)</a:t>
            </a:r>
            <a:endParaRPr lang="en-GB" sz="1600" dirty="0"/>
          </a:p>
          <a:p>
            <a:pPr marL="666900" lvl="1" indent="-342900">
              <a:buFont typeface="+mj-lt"/>
              <a:buAutoNum type="arabicPeriod"/>
            </a:pPr>
            <a:r>
              <a:rPr lang="en-US" b="1" dirty="0">
                <a:solidFill>
                  <a:srgbClr val="009FEE"/>
                </a:solidFill>
              </a:rPr>
              <a:t>Information</a:t>
            </a:r>
            <a:r>
              <a:rPr lang="en-US" b="1" dirty="0"/>
              <a:t>:</a:t>
            </a:r>
            <a:r>
              <a:rPr lang="en-US" dirty="0"/>
              <a:t> participants ask for factual information </a:t>
            </a:r>
            <a:r>
              <a:rPr lang="en-US" dirty="0" smtClean="0"/>
              <a:t>in </a:t>
            </a:r>
            <a:r>
              <a:rPr lang="en-US" dirty="0"/>
              <a:t>order to clarify and </a:t>
            </a:r>
            <a:r>
              <a:rPr lang="en-US" dirty="0" smtClean="0"/>
              <a:t>gain </a:t>
            </a:r>
            <a:r>
              <a:rPr lang="en-US" dirty="0"/>
              <a:t>insight in any possible limiting or enhancing factors - PP answers questions briefly and to the </a:t>
            </a:r>
            <a:r>
              <a:rPr lang="en-US" dirty="0" smtClean="0"/>
              <a:t>point (15 mins)</a:t>
            </a:r>
            <a:endParaRPr lang="en-GB" sz="1600" dirty="0"/>
          </a:p>
          <a:p>
            <a:pPr marL="666900" lvl="1" indent="-342900">
              <a:buFont typeface="+mj-lt"/>
              <a:buAutoNum type="arabicPeriod"/>
            </a:pPr>
            <a:r>
              <a:rPr lang="en-US" b="1" dirty="0">
                <a:solidFill>
                  <a:srgbClr val="009FEE"/>
                </a:solidFill>
              </a:rPr>
              <a:t>Discussion / association</a:t>
            </a:r>
            <a:r>
              <a:rPr lang="en-US" b="1" dirty="0"/>
              <a:t>:</a:t>
            </a:r>
            <a:r>
              <a:rPr lang="en-US" dirty="0"/>
              <a:t> PP </a:t>
            </a:r>
            <a:r>
              <a:rPr lang="en-US" dirty="0" smtClean="0"/>
              <a:t>withdraws </a:t>
            </a:r>
            <a:r>
              <a:rPr lang="en-US" dirty="0"/>
              <a:t>while the group </a:t>
            </a:r>
            <a:r>
              <a:rPr lang="en-US" dirty="0" smtClean="0"/>
              <a:t>discuss </a:t>
            </a:r>
            <a:r>
              <a:rPr lang="en-US" dirty="0"/>
              <a:t>the case. Apart from facts and observations, individual associations or experiences in similar situations can be included. PP </a:t>
            </a:r>
            <a:r>
              <a:rPr lang="en-US" dirty="0" smtClean="0"/>
              <a:t>listens </a:t>
            </a:r>
            <a:r>
              <a:rPr lang="en-US" dirty="0"/>
              <a:t>and </a:t>
            </a:r>
            <a:r>
              <a:rPr lang="en-US" dirty="0" smtClean="0"/>
              <a:t>observes. (25 mins)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9FEE"/>
                </a:solidFill>
              </a:rPr>
              <a:t>Reaction </a:t>
            </a:r>
            <a:r>
              <a:rPr lang="en-US" b="1" dirty="0">
                <a:solidFill>
                  <a:srgbClr val="009FEE"/>
                </a:solidFill>
              </a:rPr>
              <a:t>and meaning</a:t>
            </a:r>
            <a:r>
              <a:rPr lang="en-US" b="1" dirty="0"/>
              <a:t>:</a:t>
            </a:r>
            <a:r>
              <a:rPr lang="en-US" dirty="0"/>
              <a:t> PP rejoins </a:t>
            </a:r>
            <a:r>
              <a:rPr lang="en-US" dirty="0" smtClean="0"/>
              <a:t>and </a:t>
            </a:r>
            <a:r>
              <a:rPr lang="en-US" dirty="0"/>
              <a:t>reacts to the discussion, reformulates the question if possible. Group members can then give PP some brief advice or suggestion. </a:t>
            </a:r>
            <a:r>
              <a:rPr lang="en-US" dirty="0" smtClean="0"/>
              <a:t>(10 mins)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9FEE"/>
                </a:solidFill>
              </a:rPr>
              <a:t>Conclusion/summary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PP reports what seems useful about the discussion and advice and if possible, formulates an alternative </a:t>
            </a:r>
            <a:r>
              <a:rPr lang="en-US" dirty="0" smtClean="0"/>
              <a:t>strategy (20 mins)</a:t>
            </a:r>
            <a:endParaRPr lang="nl-NL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540706" cy="551090"/>
          </a:xfrm>
        </p:spPr>
        <p:txBody>
          <a:bodyPr/>
          <a:lstStyle/>
          <a:p>
            <a:r>
              <a:rPr lang="nl-NL" dirty="0" smtClean="0"/>
              <a:t>FORMAT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err="1" smtClean="0"/>
              <a:t>Any</a:t>
            </a:r>
            <a:r>
              <a:rPr lang="nl-NL" b="1" dirty="0" smtClean="0"/>
              <a:t> </a:t>
            </a:r>
            <a:r>
              <a:rPr lang="nl-NL" b="1" dirty="0" err="1" smtClean="0"/>
              <a:t>questions</a:t>
            </a:r>
            <a:r>
              <a:rPr lang="nl-NL" b="1" dirty="0" smtClean="0"/>
              <a:t> at </a:t>
            </a:r>
            <a:r>
              <a:rPr lang="nl-NL" b="1" dirty="0" err="1" smtClean="0"/>
              <a:t>this</a:t>
            </a:r>
            <a:r>
              <a:rPr lang="nl-NL" b="1" dirty="0" smtClean="0"/>
              <a:t> point?</a:t>
            </a:r>
            <a:endParaRPr lang="nl-NL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521919" cy="551090"/>
          </a:xfrm>
        </p:spPr>
        <p:txBody>
          <a:bodyPr/>
          <a:lstStyle/>
          <a:p>
            <a:r>
              <a:rPr lang="nl-NL" dirty="0" err="1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b="1" dirty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935721" cy="551090"/>
          </a:xfrm>
        </p:spPr>
        <p:txBody>
          <a:bodyPr/>
          <a:lstStyle/>
          <a:p>
            <a:r>
              <a:rPr lang="nl-NL" dirty="0" smtClean="0"/>
              <a:t>WELCOME AND AGENDA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37889"/>
              </p:ext>
            </p:extLst>
          </p:nvPr>
        </p:nvGraphicFramePr>
        <p:xfrm>
          <a:off x="1740853" y="2060848"/>
          <a:ext cx="5754370" cy="3549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/>
                <a:gridCol w="386715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Wednesday 02 May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0830-0900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Registration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3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0900-1030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1030-1100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1100-1230</a:t>
                      </a:r>
                      <a:endParaRPr lang="en-GB" sz="11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</a:t>
                      </a:r>
                      <a:r>
                        <a:rPr lang="en-GB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AltWater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AltWater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update. Purpose 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format of this Workshop. 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Requirements.</a:t>
                      </a:r>
                      <a:endParaRPr lang="en-GB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Break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discussion: current conditions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regarding water supply relating to Surabaya and Gresik</a:t>
                      </a:r>
                      <a:endParaRPr lang="en-GB" sz="1100" b="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1230-1330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1330-1500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Issue I: water demand, existing water supply system and potential alternative water supply in Gresik Regency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1500-1530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Coffee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1530-1700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Issue I: water demand, existing water supply system and potential alternative water supply in Surabaya City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smtClean="0">
                          <a:effectLst/>
                        </a:rPr>
                        <a:t>1800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Dinner for participants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935721" cy="551090"/>
          </a:xfrm>
        </p:spPr>
        <p:txBody>
          <a:bodyPr/>
          <a:lstStyle/>
          <a:p>
            <a:r>
              <a:rPr lang="nl-NL" dirty="0" smtClean="0"/>
              <a:t>WELCOME AND AGENDA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52364"/>
              </p:ext>
            </p:extLst>
          </p:nvPr>
        </p:nvGraphicFramePr>
        <p:xfrm>
          <a:off x="1740853" y="1902278"/>
          <a:ext cx="5754370" cy="408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/>
                <a:gridCol w="386715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Thursday 03 May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35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0900-0915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0915-1000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Summary of Day 1. Short </a:t>
                      </a:r>
                      <a:r>
                        <a:rPr lang="en-GB" sz="1100" dirty="0" smtClean="0">
                          <a:effectLst/>
                        </a:rPr>
                        <a:t>introduction </a:t>
                      </a:r>
                      <a:r>
                        <a:rPr lang="en-GB" sz="1100" dirty="0" smtClean="0">
                          <a:effectLst/>
                        </a:rPr>
                        <a:t>to</a:t>
                      </a:r>
                      <a:r>
                        <a:rPr lang="en-GB" sz="1100" baseline="0" dirty="0" smtClean="0">
                          <a:effectLst/>
                        </a:rPr>
                        <a:t> Day 2.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to reverse osmosis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(RO) as a potential alternative water resource</a:t>
                      </a:r>
                      <a:endParaRPr lang="en-GB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1000-1030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Break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1030-1200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Issue II: financial and operational constraints, and institutional setting in Gresik Regency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role of private parties.</a:t>
                      </a:r>
                      <a:endParaRPr lang="en-GB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1200-1300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Lunch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0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1300-1430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1430-1500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Issue II: financial and operational constraints, and institutional setting in Gresik Regency</a:t>
                      </a:r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Water quality, NRW, splitting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distribution and production.</a:t>
                      </a:r>
                      <a:endParaRPr lang="en-GB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Break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1500-1630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Discussion:</a:t>
                      </a:r>
                      <a:r>
                        <a:rPr lang="en-GB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summary of key findings, and conclusions. Best practices and going forward</a:t>
                      </a:r>
                      <a:endParaRPr lang="en-GB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1630-1700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9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WELCOME AND AGENDA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RECAP/SHORT INTRODUCTION TO THE PROJECT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PROJECT TIMELINE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FORMAT OF THE TRAINING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1727103" cy="551090"/>
          </a:xfrm>
        </p:spPr>
        <p:txBody>
          <a:bodyPr/>
          <a:lstStyle/>
          <a:p>
            <a:r>
              <a:rPr lang="nl-NL" dirty="0" smtClean="0"/>
              <a:t>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US" b="1" dirty="0" smtClean="0"/>
              <a:t>“Enabling the assessment of alternative water supply systems to promote urban water security in the Global South”</a:t>
            </a:r>
          </a:p>
          <a:p>
            <a:pPr marL="0">
              <a:buNone/>
            </a:pPr>
            <a:endParaRPr lang="en-US" b="1" dirty="0"/>
          </a:p>
          <a:p>
            <a:pPr marL="0">
              <a:buNone/>
            </a:pPr>
            <a:r>
              <a:rPr lang="en-US" b="1" dirty="0" smtClean="0">
                <a:solidFill>
                  <a:srgbClr val="009FEE"/>
                </a:solidFill>
              </a:rPr>
              <a:t>www.altwater.un-ihe.org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US" dirty="0" smtClean="0"/>
              <a:t>Funder: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DUPC2 – The Dutch Ministry of Foreign Affairs (</a:t>
            </a:r>
            <a:r>
              <a:rPr lang="en-US" b="1" u="sng" dirty="0" smtClean="0"/>
              <a:t>D</a:t>
            </a:r>
            <a:r>
              <a:rPr lang="en-US" dirty="0" smtClean="0"/>
              <a:t>GIS) – </a:t>
            </a:r>
            <a:r>
              <a:rPr lang="en-US" b="1" u="sng" dirty="0" smtClean="0"/>
              <a:t>U</a:t>
            </a:r>
            <a:r>
              <a:rPr lang="en-US" dirty="0" smtClean="0"/>
              <a:t>NESCO-IHE </a:t>
            </a:r>
            <a:r>
              <a:rPr lang="en-US" b="1" u="sng" dirty="0" smtClean="0"/>
              <a:t>P</a:t>
            </a:r>
            <a:r>
              <a:rPr lang="en-US" dirty="0" smtClean="0"/>
              <a:t>rogrammatic </a:t>
            </a:r>
            <a:r>
              <a:rPr lang="en-US" b="1" u="sng" dirty="0" smtClean="0"/>
              <a:t>C</a:t>
            </a:r>
            <a:r>
              <a:rPr lang="en-US" dirty="0" smtClean="0"/>
              <a:t>ooperation Second Phase.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US" dirty="0" smtClean="0"/>
              <a:t>Budget: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US" dirty="0" smtClean="0"/>
              <a:t>€542,600 over 4 years (2016-2020)</a:t>
            </a:r>
          </a:p>
          <a:p>
            <a:pPr marL="0">
              <a:buNone/>
            </a:pPr>
            <a:r>
              <a:rPr lang="en-US" dirty="0" smtClean="0"/>
              <a:t>plus</a:t>
            </a:r>
          </a:p>
          <a:p>
            <a:pPr marL="0">
              <a:buNone/>
            </a:pPr>
            <a:r>
              <a:rPr lang="en-US" dirty="0" smtClean="0"/>
              <a:t>€153,100 in co-funding – 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7317544" cy="551090"/>
          </a:xfrm>
        </p:spPr>
        <p:txBody>
          <a:bodyPr/>
          <a:lstStyle/>
          <a:p>
            <a:r>
              <a:rPr lang="nl-NL" dirty="0" smtClean="0"/>
              <a:t>PROJECT INTRODUCTION – WHAT IS ALTWATER?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7317544" cy="551090"/>
          </a:xfrm>
        </p:spPr>
        <p:txBody>
          <a:bodyPr/>
          <a:lstStyle/>
          <a:p>
            <a:r>
              <a:rPr lang="nl-NL" dirty="0" smtClean="0"/>
              <a:t>PROJECT INTRODUCTION – WHAT IS ALTWATER?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075" t="13601" r="22438" b="9400"/>
          <a:stretch/>
        </p:blipFill>
        <p:spPr>
          <a:xfrm>
            <a:off x="360000" y="1124744"/>
            <a:ext cx="7317544" cy="55132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48" y="5445224"/>
            <a:ext cx="2830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>
              <a:buNone/>
            </a:pPr>
            <a:r>
              <a:rPr lang="en-US" b="1" dirty="0">
                <a:solidFill>
                  <a:srgbClr val="009FEE"/>
                </a:solidFill>
              </a:rPr>
              <a:t>www.altwater.un-ihe.org</a:t>
            </a:r>
          </a:p>
        </p:txBody>
      </p:sp>
    </p:spTree>
    <p:extLst>
      <p:ext uri="{BB962C8B-B14F-4D97-AF65-F5344CB8AC3E}">
        <p14:creationId xmlns:p14="http://schemas.microsoft.com/office/powerpoint/2010/main" val="3265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750" indent="-285750"/>
            <a:r>
              <a:rPr lang="en-US" dirty="0" smtClean="0"/>
              <a:t>7 research activities</a:t>
            </a:r>
          </a:p>
          <a:p>
            <a:pPr marL="33750" indent="-285750"/>
            <a:endParaRPr lang="en-US" dirty="0"/>
          </a:p>
          <a:p>
            <a:pPr marL="33750" indent="-285750"/>
            <a:r>
              <a:rPr lang="en-US" dirty="0" smtClean="0"/>
              <a:t>9 impact activities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US" dirty="0" smtClean="0"/>
              <a:t>Aims:</a:t>
            </a:r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r>
              <a:rPr lang="en-GB" b="1" dirty="0" smtClean="0">
                <a:solidFill>
                  <a:srgbClr val="009FEE"/>
                </a:solidFill>
              </a:rPr>
              <a:t>increase </a:t>
            </a:r>
            <a:r>
              <a:rPr lang="en-GB" b="1" dirty="0">
                <a:solidFill>
                  <a:srgbClr val="009FEE"/>
                </a:solidFill>
              </a:rPr>
              <a:t>the self-reliance and </a:t>
            </a:r>
            <a:r>
              <a:rPr lang="en-GB" b="1" dirty="0" smtClean="0">
                <a:solidFill>
                  <a:srgbClr val="009FEE"/>
                </a:solidFill>
              </a:rPr>
              <a:t>sustainability </a:t>
            </a:r>
            <a:r>
              <a:rPr lang="en-GB" dirty="0" smtClean="0"/>
              <a:t>[…] with </a:t>
            </a:r>
            <a:r>
              <a:rPr lang="en-GB" dirty="0"/>
              <a:t>regard to </a:t>
            </a:r>
            <a:r>
              <a:rPr lang="en-GB" b="1" dirty="0">
                <a:solidFill>
                  <a:srgbClr val="009FEE"/>
                </a:solidFill>
              </a:rPr>
              <a:t>water supply</a:t>
            </a:r>
            <a:r>
              <a:rPr lang="en-GB" dirty="0"/>
              <a:t> by relieving pressure on traditional sources through the implementation of </a:t>
            </a:r>
            <a:r>
              <a:rPr lang="en-GB" b="1" dirty="0">
                <a:solidFill>
                  <a:srgbClr val="009FEE"/>
                </a:solidFill>
              </a:rPr>
              <a:t>alternative water </a:t>
            </a:r>
            <a:r>
              <a:rPr lang="en-GB" b="1" dirty="0" smtClean="0">
                <a:solidFill>
                  <a:srgbClr val="009FEE"/>
                </a:solidFill>
              </a:rPr>
              <a:t>systems</a:t>
            </a:r>
            <a:r>
              <a:rPr lang="en-GB" dirty="0" smtClean="0">
                <a:solidFill>
                  <a:srgbClr val="009FEE"/>
                </a:solidFill>
              </a:rPr>
              <a:t>. </a:t>
            </a:r>
          </a:p>
          <a:p>
            <a:pPr marL="0">
              <a:buNone/>
            </a:pPr>
            <a:endParaRPr lang="en-GB" dirty="0"/>
          </a:p>
          <a:p>
            <a:pPr marL="0">
              <a:buNone/>
            </a:pPr>
            <a:r>
              <a:rPr lang="en-GB" dirty="0" smtClean="0"/>
              <a:t>With </a:t>
            </a:r>
            <a:r>
              <a:rPr lang="en-GB" dirty="0"/>
              <a:t>partner cities </a:t>
            </a:r>
            <a:r>
              <a:rPr lang="en-GB" dirty="0" smtClean="0"/>
              <a:t>[…] </a:t>
            </a:r>
            <a:r>
              <a:rPr lang="en-GB" dirty="0"/>
              <a:t>this project will </a:t>
            </a:r>
            <a:r>
              <a:rPr lang="en-GB" dirty="0" smtClean="0"/>
              <a:t>[…] </a:t>
            </a:r>
            <a:r>
              <a:rPr lang="en-GB" b="1" dirty="0" smtClean="0">
                <a:solidFill>
                  <a:srgbClr val="009FEE"/>
                </a:solidFill>
              </a:rPr>
              <a:t>evaluate </a:t>
            </a:r>
            <a:r>
              <a:rPr lang="en-GB" b="1" dirty="0">
                <a:solidFill>
                  <a:srgbClr val="009FEE"/>
                </a:solidFill>
              </a:rPr>
              <a:t>the potential of alternative systems</a:t>
            </a:r>
            <a:r>
              <a:rPr lang="en-GB" dirty="0"/>
              <a:t> to contribute to urban water supply and security. </a:t>
            </a:r>
            <a:endParaRPr lang="en-GB" dirty="0" smtClean="0"/>
          </a:p>
          <a:p>
            <a:pPr marL="0">
              <a:buNone/>
            </a:pPr>
            <a:endParaRPr lang="en-GB" dirty="0" smtClean="0"/>
          </a:p>
          <a:p>
            <a:pPr marL="0">
              <a:buNone/>
            </a:pPr>
            <a:r>
              <a:rPr lang="en-GB" dirty="0" smtClean="0"/>
              <a:t>Assessment </a:t>
            </a:r>
            <a:r>
              <a:rPr lang="en-GB" dirty="0"/>
              <a:t>of </a:t>
            </a:r>
            <a:r>
              <a:rPr lang="en-GB" b="1" dirty="0">
                <a:solidFill>
                  <a:srgbClr val="009FEE"/>
                </a:solidFill>
              </a:rPr>
              <a:t>site-specific aspects</a:t>
            </a:r>
            <a:r>
              <a:rPr lang="en-GB" b="1" dirty="0"/>
              <a:t> </a:t>
            </a:r>
            <a:r>
              <a:rPr lang="en-GB" dirty="0" smtClean="0"/>
              <a:t>[…] will </a:t>
            </a:r>
            <a:r>
              <a:rPr lang="en-GB" dirty="0"/>
              <a:t>be carried out</a:t>
            </a:r>
            <a:r>
              <a:rPr lang="en-GB" dirty="0" smtClean="0"/>
              <a:t>.</a:t>
            </a:r>
            <a:endParaRPr lang="en-US" dirty="0" smtClean="0"/>
          </a:p>
          <a:p>
            <a:pPr marL="0">
              <a:buNone/>
            </a:pPr>
            <a:endParaRPr lang="en-US" dirty="0"/>
          </a:p>
          <a:p>
            <a:pPr marL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360363"/>
            <a:ext cx="3989774" cy="551090"/>
          </a:xfrm>
        </p:spPr>
        <p:txBody>
          <a:bodyPr/>
          <a:lstStyle/>
          <a:p>
            <a:r>
              <a:rPr lang="nl-NL" dirty="0" smtClean="0"/>
              <a:t>PROJECT 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9880"/>
            <a:ext cx="1403688" cy="6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UNESCO-IH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04B"/>
      </a:accent1>
      <a:accent2>
        <a:srgbClr val="005576"/>
      </a:accent2>
      <a:accent3>
        <a:srgbClr val="28AC8A"/>
      </a:accent3>
      <a:accent4>
        <a:srgbClr val="009FEE"/>
      </a:accent4>
      <a:accent5>
        <a:srgbClr val="808080"/>
      </a:accent5>
      <a:accent6>
        <a:srgbClr val="F79646"/>
      </a:accent6>
      <a:hlink>
        <a:srgbClr val="00004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Presentation_UNESCO-IHE</Template>
  <TotalTime>2540</TotalTime>
  <Words>1842</Words>
  <Application>Microsoft Office PowerPoint</Application>
  <PresentationFormat>On-screen Show (4:3)</PresentationFormat>
  <Paragraphs>454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MS PGothic</vt:lpstr>
      <vt:lpstr>Arial</vt:lpstr>
      <vt:lpstr>Calibri</vt:lpstr>
      <vt:lpstr>Lucida Grande</vt:lpstr>
      <vt:lpstr>Times New Roman</vt:lpstr>
      <vt:lpstr>Wingdings</vt:lpstr>
      <vt:lpstr>Presentation_UNESCO-IHE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lkw</dc:creator>
  <cp:lastModifiedBy>Janez Susnik</cp:lastModifiedBy>
  <cp:revision>316</cp:revision>
  <dcterms:created xsi:type="dcterms:W3CDTF">2014-06-24T12:35:58Z</dcterms:created>
  <dcterms:modified xsi:type="dcterms:W3CDTF">2018-04-26T09:55:15Z</dcterms:modified>
</cp:coreProperties>
</file>